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639C9F8-A88A-431E-9C02-B900406D5B17}" type="datetimeFigureOut">
              <a:rPr lang="en-US" smtClean="0"/>
              <a:pPr/>
              <a:t>10/13/2011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59E246E-6FFD-4424-B7BF-E6D9D44F5A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E246E-6FFD-4424-B7BF-E6D9D44F5A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E246E-6FFD-4424-B7BF-E6D9D44F5A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E246E-6FFD-4424-B7BF-E6D9D44F5A9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E246E-6FFD-4424-B7BF-E6D9D44F5A9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9E246E-6FFD-4424-B7BF-E6D9D44F5A9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9E246E-6FFD-4424-B7BF-E6D9D44F5A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9E246E-6FFD-4424-B7BF-E6D9D44F5A9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639C9F8-A88A-431E-9C02-B900406D5B17}" type="datetimeFigureOut">
              <a:rPr lang="en-US" smtClean="0"/>
              <a:pPr/>
              <a:t>10/13/2011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59E246E-6FFD-4424-B7BF-E6D9D44F5A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639C9F8-A88A-431E-9C02-B900406D5B17}" type="datetimeFigureOut">
              <a:rPr lang="en-US" smtClean="0"/>
              <a:pPr/>
              <a:t>10/13/2011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9E246E-6FFD-4424-B7BF-E6D9D44F5A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639C9F8-A88A-431E-9C02-B900406D5B17}" type="datetimeFigureOut">
              <a:rPr lang="en-US" smtClean="0"/>
              <a:pPr/>
              <a:t>10/13/2011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59E246E-6FFD-4424-B7BF-E6D9D44F5A9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639C9F8-A88A-431E-9C02-B900406D5B17}" type="datetimeFigureOut">
              <a:rPr lang="en-US" smtClean="0"/>
              <a:pPr/>
              <a:t>10/13/2011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9E246E-6FFD-4424-B7BF-E6D9D44F5A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ducationnorthwest.org/resource/503#Presentation" TargetMode="External"/><Relationship Id="rId3" Type="http://schemas.openxmlformats.org/officeDocument/2006/relationships/hyperlink" Target="http://educationnorthwest.org/resource/503#Organization" TargetMode="External"/><Relationship Id="rId7" Type="http://schemas.openxmlformats.org/officeDocument/2006/relationships/hyperlink" Target="http://educationnorthwest.org/resource/503#Conventions" TargetMode="External"/><Relationship Id="rId2" Type="http://schemas.openxmlformats.org/officeDocument/2006/relationships/hyperlink" Target="http://educationnorthwest.org/resource/503#Ideas" TargetMode="External"/><Relationship Id="rId1" Type="http://schemas.openxmlformats.org/officeDocument/2006/relationships/slideLayout" Target="../slideLayouts/slideLayout2.xml"/><Relationship Id="rId6" Type="http://schemas.openxmlformats.org/officeDocument/2006/relationships/hyperlink" Target="http://educationnorthwest.org/resource/503#Sentence Fluency" TargetMode="External"/><Relationship Id="rId5" Type="http://schemas.openxmlformats.org/officeDocument/2006/relationships/hyperlink" Target="http://educationnorthwest.org/resource/503#Word Choice" TargetMode="External"/><Relationship Id="rId4" Type="http://schemas.openxmlformats.org/officeDocument/2006/relationships/hyperlink" Target="http://educationnorthwest.org/resource/503#Voi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educationnorthwest.org/webfm_send/77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6+1 Traits Model for Writing</a:t>
            </a:r>
            <a:endParaRPr lang="en-US" dirty="0"/>
          </a:p>
        </p:txBody>
      </p:sp>
      <p:sp>
        <p:nvSpPr>
          <p:cNvPr id="3" name="Subtitle 2"/>
          <p:cNvSpPr>
            <a:spLocks noGrp="1"/>
          </p:cNvSpPr>
          <p:nvPr>
            <p:ph type="subTitle" idx="1"/>
          </p:nvPr>
        </p:nvSpPr>
        <p:spPr/>
        <p:txBody>
          <a:bodyPr/>
          <a:lstStyle/>
          <a:p>
            <a:r>
              <a:rPr lang="en-US" dirty="0" smtClean="0"/>
              <a:t>An Analytical Model</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sz="3100" dirty="0"/>
              <a:t>The 6+1 Trait® Writing analytical model for assessing and teaching writing </a:t>
            </a:r>
            <a:r>
              <a:rPr lang="en-US" sz="3100" dirty="0" smtClean="0"/>
              <a:t>is </a:t>
            </a:r>
            <a:r>
              <a:rPr lang="en-US" dirty="0" smtClean="0"/>
              <a:t>made </a:t>
            </a:r>
            <a:r>
              <a:rPr lang="en-US" dirty="0"/>
              <a:t>up of 6+1 key qualities that define strong writing. </a:t>
            </a:r>
            <a:endParaRPr lang="en-US" dirty="0" smtClean="0"/>
          </a:p>
          <a:p>
            <a:pPr>
              <a:buNone/>
            </a:pPr>
            <a:endParaRPr lang="en-US" dirty="0"/>
          </a:p>
          <a:p>
            <a:pPr>
              <a:buNone/>
            </a:pPr>
            <a:r>
              <a:rPr lang="en-US" dirty="0" smtClean="0"/>
              <a:t>These </a:t>
            </a:r>
            <a:r>
              <a:rPr lang="en-US" dirty="0"/>
              <a:t>are</a:t>
            </a:r>
            <a:r>
              <a:rPr lang="en-US" dirty="0" smtClean="0"/>
              <a:t>:</a:t>
            </a:r>
          </a:p>
          <a:p>
            <a:pPr>
              <a:buNone/>
            </a:pPr>
            <a:endParaRPr lang="en-US" dirty="0"/>
          </a:p>
          <a:p>
            <a:r>
              <a:rPr lang="en-US" dirty="0">
                <a:hlinkClick r:id="rId2"/>
              </a:rPr>
              <a:t>Ideas</a:t>
            </a:r>
            <a:r>
              <a:rPr lang="en-US" dirty="0"/>
              <a:t>, the main message;</a:t>
            </a:r>
          </a:p>
          <a:p>
            <a:pPr lvl="0"/>
            <a:r>
              <a:rPr lang="en-US" dirty="0">
                <a:hlinkClick r:id="rId3"/>
              </a:rPr>
              <a:t>Organization</a:t>
            </a:r>
            <a:r>
              <a:rPr lang="en-US" dirty="0"/>
              <a:t>, the internal structure of the piece;</a:t>
            </a:r>
          </a:p>
          <a:p>
            <a:pPr lvl="0"/>
            <a:r>
              <a:rPr lang="en-US" dirty="0">
                <a:hlinkClick r:id="rId4"/>
              </a:rPr>
              <a:t>Voice</a:t>
            </a:r>
            <a:r>
              <a:rPr lang="en-US" dirty="0"/>
              <a:t>, the personal tone and flavor of the author's message;</a:t>
            </a:r>
          </a:p>
          <a:p>
            <a:pPr lvl="0"/>
            <a:r>
              <a:rPr lang="en-US" dirty="0">
                <a:hlinkClick r:id="rId5"/>
              </a:rPr>
              <a:t>Word Choice</a:t>
            </a:r>
            <a:r>
              <a:rPr lang="en-US" dirty="0"/>
              <a:t>, the vocabulary a writer chooses to convey meaning;</a:t>
            </a:r>
          </a:p>
          <a:p>
            <a:pPr lvl="0"/>
            <a:r>
              <a:rPr lang="en-US" dirty="0">
                <a:hlinkClick r:id="rId6"/>
              </a:rPr>
              <a:t>Sentence Fluency</a:t>
            </a:r>
            <a:r>
              <a:rPr lang="en-US" dirty="0"/>
              <a:t>, the rhythm and flow of the language;</a:t>
            </a:r>
          </a:p>
          <a:p>
            <a:pPr lvl="0"/>
            <a:r>
              <a:rPr lang="en-US" dirty="0">
                <a:hlinkClick r:id="rId7"/>
              </a:rPr>
              <a:t>Conventions</a:t>
            </a:r>
            <a:r>
              <a:rPr lang="en-US" dirty="0"/>
              <a:t>, the mechanical correctness;</a:t>
            </a:r>
          </a:p>
          <a:p>
            <a:r>
              <a:rPr lang="en-US" dirty="0"/>
              <a:t>and </a:t>
            </a:r>
            <a:r>
              <a:rPr lang="en-US" dirty="0">
                <a:hlinkClick r:id="rId8"/>
              </a:rPr>
              <a:t>Presentation</a:t>
            </a:r>
            <a:r>
              <a:rPr lang="en-US" dirty="0"/>
              <a:t>, how the writing actually looks on the page.</a:t>
            </a:r>
          </a:p>
        </p:txBody>
      </p:sp>
      <p:sp>
        <p:nvSpPr>
          <p:cNvPr id="2" name="Title 1"/>
          <p:cNvSpPr>
            <a:spLocks noGrp="1"/>
          </p:cNvSpPr>
          <p:nvPr>
            <p:ph type="title"/>
          </p:nvPr>
        </p:nvSpPr>
        <p:spPr/>
        <p:txBody>
          <a:bodyPr/>
          <a:lstStyle/>
          <a:p>
            <a:r>
              <a:rPr lang="en-US" dirty="0" smtClean="0"/>
              <a:t>6+1 TRAITS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t>	The </a:t>
            </a:r>
            <a:r>
              <a:rPr lang="en-US" dirty="0"/>
              <a:t>Ideas are the main message, the content of the </a:t>
            </a:r>
            <a:r>
              <a:rPr lang="en-US" dirty="0" smtClean="0"/>
              <a:t>piece, the </a:t>
            </a:r>
            <a:r>
              <a:rPr lang="en-US" dirty="0"/>
              <a:t>main theme, together with all the supporting details that enrich and develop that theme. The ideas are strong when the message is clear, not garbled. The writer chooses details that are interesting, important, and informative–often the kinds of details the reader would not normally anticipate or predict. Successful writers do not "tell" readers things they already know; e.g., "It was a sunny day, and the sky was blue, the clouds were fluffy white …" Successful writers "show" readers that which is normally overlooked; writers seek out the extraordinary, the unusual, the unique, the bits and pieces of life that might otherwise be overlooked.</a:t>
            </a:r>
          </a:p>
          <a:p>
            <a:pPr>
              <a:buNone/>
            </a:pPr>
            <a:endParaRPr lang="en-US" dirty="0"/>
          </a:p>
        </p:txBody>
      </p:sp>
      <p:sp>
        <p:nvSpPr>
          <p:cNvPr id="2" name="Title 1"/>
          <p:cNvSpPr>
            <a:spLocks noGrp="1"/>
          </p:cNvSpPr>
          <p:nvPr>
            <p:ph type="title"/>
          </p:nvPr>
        </p:nvSpPr>
        <p:spPr>
          <a:xfrm>
            <a:off x="457200" y="304800"/>
            <a:ext cx="8229600" cy="1143000"/>
          </a:xfrm>
        </p:spPr>
        <p:txBody>
          <a:bodyPr/>
          <a:lstStyle/>
          <a:p>
            <a:r>
              <a:rPr lang="en-US" dirty="0" smtClean="0"/>
              <a:t>Ideas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	Organization </a:t>
            </a:r>
            <a:r>
              <a:rPr lang="en-US" dirty="0"/>
              <a:t>is the internal structure of a piece of writing, the thread of central meaning, the pattern and sequence, so long as it fits the central idea. Organizational structure can be based on comparison-contrast, deductive logic, point-by-point analysis, development of a central theme, chronological history of an event, or any of a dozen other identifiable patterns. When the organization is strong, the piece begins meaningfully and creates in the writer a sense of anticipation that is, ultimately, systematically fulfilled. Events proceed logically; information is given to the reader in the right doses at the right times so that the reader never loses interest. Connections are strong, which is another way of saying that bridges from one idea to the next hold up. The piece closes with a sense of resolution, tying up loose ends, bringing things to a satisfying closure, answering important questions while still leaving the reader something to think about.</a:t>
            </a:r>
          </a:p>
          <a:p>
            <a:pPr>
              <a:buNone/>
            </a:pPr>
            <a:endParaRPr lang="en-US" dirty="0"/>
          </a:p>
        </p:txBody>
      </p:sp>
      <p:sp>
        <p:nvSpPr>
          <p:cNvPr id="2" name="Title 1"/>
          <p:cNvSpPr>
            <a:spLocks noGrp="1"/>
          </p:cNvSpPr>
          <p:nvPr>
            <p:ph type="title"/>
          </p:nvPr>
        </p:nvSpPr>
        <p:spPr/>
        <p:txBody>
          <a:bodyPr/>
          <a:lstStyle/>
          <a:p>
            <a:r>
              <a:rPr lang="en-US" dirty="0" smtClean="0"/>
              <a:t>Organization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Voice </a:t>
            </a:r>
            <a:r>
              <a:rPr lang="en-US" dirty="0"/>
              <a:t>is the writer coming through the words, the sense that a real person is speaking to us and cares about the message. It is the heart and soul of the writing, the magic, the wit, the feeling, the life and breath. When the writer is engaged personally with the topic, he/she imparts a personal tone and flavor to the piece that is unmistakably his/hers alone. And it is that individual something–different from the mark of all other writers–that we call Voice.</a:t>
            </a:r>
          </a:p>
          <a:p>
            <a:pPr>
              <a:buNone/>
            </a:pPr>
            <a:endParaRPr lang="en-US" dirty="0"/>
          </a:p>
        </p:txBody>
      </p:sp>
      <p:sp>
        <p:nvSpPr>
          <p:cNvPr id="2" name="Title 1"/>
          <p:cNvSpPr>
            <a:spLocks noGrp="1"/>
          </p:cNvSpPr>
          <p:nvPr>
            <p:ph type="title"/>
          </p:nvPr>
        </p:nvSpPr>
        <p:spPr/>
        <p:txBody>
          <a:bodyPr/>
          <a:lstStyle/>
          <a:p>
            <a:r>
              <a:rPr lang="en-US" dirty="0" smtClean="0"/>
              <a:t>Voice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t>	Word </a:t>
            </a:r>
            <a:r>
              <a:rPr lang="en-US" dirty="0"/>
              <a:t>Choice is the use of rich, colorful, precise language that communicates not just in a functional way, but in a way that moves and enlightens the reader. In descriptive writing, strong word choice resulting in imagery, especially sensory, show-me writing, clarifies and expands ideas. In persuasive writing, purposeful word choice moves the reader to a new vision of ideas. In all modes of writing figurative language such as metaphors, similes and analogies articulate, enhance, and enrich the content. Strong word choice is characterized not so much by an exceptional vocabulary chosen to impress the reader, but more by the skill to use everyday words well.</a:t>
            </a:r>
          </a:p>
          <a:p>
            <a:pPr>
              <a:buNone/>
            </a:pPr>
            <a:endParaRPr lang="en-US" dirty="0"/>
          </a:p>
        </p:txBody>
      </p:sp>
      <p:sp>
        <p:nvSpPr>
          <p:cNvPr id="2" name="Title 1"/>
          <p:cNvSpPr>
            <a:spLocks noGrp="1"/>
          </p:cNvSpPr>
          <p:nvPr>
            <p:ph type="title"/>
          </p:nvPr>
        </p:nvSpPr>
        <p:spPr/>
        <p:txBody>
          <a:bodyPr/>
          <a:lstStyle/>
          <a:p>
            <a:r>
              <a:rPr lang="en-US" dirty="0" smtClean="0"/>
              <a:t>Word Choice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Sentence </a:t>
            </a:r>
            <a:r>
              <a:rPr lang="en-US" dirty="0"/>
              <a:t>Fluency is the rhythm and flow of the language, the sound of word patterns, the way in which the writing plays to the ear, not just to the eye. How does it sound when read aloud? That's the test. Fluent writing has cadence, power, rhythm, and movement. It is free of awkward word patterns that slow the reader's progress. Sentences vary in length, beginnings, structure, and style, and are so well crafted that the writer moves through the piece with ease.</a:t>
            </a:r>
          </a:p>
          <a:p>
            <a:pPr>
              <a:buNone/>
            </a:pPr>
            <a:endParaRPr lang="en-US" dirty="0"/>
          </a:p>
        </p:txBody>
      </p:sp>
      <p:sp>
        <p:nvSpPr>
          <p:cNvPr id="2" name="Title 1"/>
          <p:cNvSpPr>
            <a:spLocks noGrp="1"/>
          </p:cNvSpPr>
          <p:nvPr>
            <p:ph type="title"/>
          </p:nvPr>
        </p:nvSpPr>
        <p:spPr/>
        <p:txBody>
          <a:bodyPr/>
          <a:lstStyle/>
          <a:p>
            <a:r>
              <a:rPr lang="en-US" dirty="0" smtClean="0"/>
              <a:t>Sentence Fluency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	The </a:t>
            </a:r>
            <a:r>
              <a:rPr lang="en-US" dirty="0"/>
              <a:t>Conventions Trait is the mechanical correctness of the piece and includes five elements: spelling, punctuation, capitalization, grammar/usage, and paragraphing. Writing that is strong in Conventions has been proofread and edited with care. Since this trait has so many pieces to it, it's almost an analytical trait within an analytic system. As you assess a piece for convention, ask yourself: "How much work would a copy editor need to do to prepare the piece for publication?" This will keep all of the elements in conventions equally in play. Conventions is the only trait where we make specific grade level accommodations, and expectations should be based on grade level to include only those skills that have been taught. (Handwriting and neatness are not part of this trait, they belong with Presentation.)</a:t>
            </a:r>
          </a:p>
          <a:p>
            <a:pPr>
              <a:buNone/>
            </a:pPr>
            <a:endParaRPr lang="en-US" dirty="0"/>
          </a:p>
        </p:txBody>
      </p:sp>
      <p:sp>
        <p:nvSpPr>
          <p:cNvPr id="2" name="Title 1"/>
          <p:cNvSpPr>
            <a:spLocks noGrp="1"/>
          </p:cNvSpPr>
          <p:nvPr>
            <p:ph type="title"/>
          </p:nvPr>
        </p:nvSpPr>
        <p:spPr/>
        <p:txBody>
          <a:bodyPr/>
          <a:lstStyle/>
          <a:p>
            <a:r>
              <a:rPr lang="en-US" dirty="0" smtClean="0"/>
              <a:t>Conventions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	Presentation </a:t>
            </a:r>
            <a:r>
              <a:rPr lang="en-US" dirty="0"/>
              <a:t>combines both visual and textual elements. It is the way we exhibit or present our message on paper. Even if our ideas, words, and sentences are vivid, precise, and well constructed, the writing will not be inviting to read unless the guidelines of presentation are present. Some of those guidelines include: balance of white space with visuals and text, graphics, neatness, handwriting, font selection, borders, overall appearance. Think about examples of text and visual presentation in your environment. Which signs and billboards attract your attention? Why do you reach for one CD over another? All great writers are aware of the necessity of presentation, particularly technical writers who must include graphs, maps, and visual instructions along with their text. Presentation is key to a polished piece ready for publication.</a:t>
            </a:r>
            <a:br>
              <a:rPr lang="en-US" dirty="0"/>
            </a:br>
            <a:endParaRPr lang="en-US" dirty="0"/>
          </a:p>
          <a:p>
            <a:pPr>
              <a:buNone/>
            </a:pPr>
            <a:endParaRPr lang="en-US" dirty="0"/>
          </a:p>
        </p:txBody>
      </p:sp>
      <p:sp>
        <p:nvSpPr>
          <p:cNvPr id="2" name="Title 1"/>
          <p:cNvSpPr>
            <a:spLocks noGrp="1"/>
          </p:cNvSpPr>
          <p:nvPr>
            <p:ph type="title"/>
          </p:nvPr>
        </p:nvSpPr>
        <p:spPr/>
        <p:txBody>
          <a:bodyPr/>
          <a:lstStyle/>
          <a:p>
            <a:r>
              <a:rPr lang="en-US" dirty="0" smtClean="0"/>
              <a:t>Presentation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	Each piece of writing can be assessed on each trait.  For example, “Redwoods” has fairly strong conventions, but is weak in ideas a voice.  “Fox” needs work in conventions, but has excellent voice and specific details and ideas.</a:t>
            </a:r>
          </a:p>
          <a:p>
            <a:pPr>
              <a:buNone/>
            </a:pPr>
            <a:endParaRPr lang="en-US" dirty="0" smtClean="0"/>
          </a:p>
          <a:p>
            <a:pPr>
              <a:buNone/>
            </a:pPr>
            <a:r>
              <a:rPr lang="en-US" dirty="0" smtClean="0"/>
              <a:t>	A separate 6-point rubric is used to assess each trait.</a:t>
            </a:r>
          </a:p>
          <a:p>
            <a:pPr>
              <a:buNone/>
            </a:pPr>
            <a:endParaRPr lang="en-US" dirty="0" smtClean="0"/>
          </a:p>
          <a:p>
            <a:pPr>
              <a:buNone/>
            </a:pPr>
            <a:r>
              <a:rPr lang="en-US" dirty="0" smtClean="0"/>
              <a:t>Go to </a:t>
            </a:r>
            <a:r>
              <a:rPr lang="en-US" dirty="0" smtClean="0">
                <a:hlinkClick r:id="rId2" action="ppaction://hlinkfile"/>
              </a:rPr>
              <a:t>educationnorthwest.org/</a:t>
            </a:r>
            <a:r>
              <a:rPr lang="en-US" dirty="0" err="1" smtClean="0">
                <a:hlinkClick r:id="rId2" action="ppaction://hlinkfile"/>
              </a:rPr>
              <a:t>webfm_send</a:t>
            </a:r>
            <a:r>
              <a:rPr lang="en-US" dirty="0" smtClean="0">
                <a:hlinkClick r:id="rId2" action="ppaction://hlinkfile"/>
              </a:rPr>
              <a:t>/773</a:t>
            </a:r>
            <a:endParaRPr lang="en-US" dirty="0" smtClean="0"/>
          </a:p>
          <a:p>
            <a:pPr>
              <a:buNone/>
            </a:pPr>
            <a:r>
              <a:rPr lang="en-US" dirty="0" smtClean="0"/>
              <a:t>to access these rubrics.</a:t>
            </a:r>
            <a:endParaRPr lang="en-US" dirty="0"/>
          </a:p>
        </p:txBody>
      </p:sp>
      <p:sp>
        <p:nvSpPr>
          <p:cNvPr id="3" name="Title 2"/>
          <p:cNvSpPr>
            <a:spLocks noGrp="1"/>
          </p:cNvSpPr>
          <p:nvPr>
            <p:ph type="title"/>
          </p:nvPr>
        </p:nvSpPr>
        <p:spPr/>
        <p:txBody>
          <a:bodyPr/>
          <a:lstStyle/>
          <a:p>
            <a:pPr algn="ctr"/>
            <a:r>
              <a:rPr lang="en-US" dirty="0" smtClean="0"/>
              <a:t>Rubrics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Now, using the rubrics, we can accurately assess each piece of writing and give specific feedback to the authors on how to improve the writing.</a:t>
            </a:r>
            <a:endParaRPr lang="en-US" dirty="0"/>
          </a:p>
        </p:txBody>
      </p:sp>
      <p:sp>
        <p:nvSpPr>
          <p:cNvPr id="3" name="Title 2"/>
          <p:cNvSpPr>
            <a:spLocks noGrp="1"/>
          </p:cNvSpPr>
          <p:nvPr>
            <p:ph type="title"/>
          </p:nvPr>
        </p:nvSpPr>
        <p:spPr/>
        <p:txBody>
          <a:bodyPr/>
          <a:lstStyle/>
          <a:p>
            <a:r>
              <a:rPr lang="en-US" dirty="0" smtClean="0"/>
              <a:t>Using the Rubrics: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Everyone has an idea of what constitutes “good writing.”  We can even list the characteristics of what a good piece of writing looks like or sounds like.  </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12169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52462">
                <a:tc>
                  <a:txBody>
                    <a:bodyPr/>
                    <a:lstStyle/>
                    <a:p>
                      <a:pPr algn="ctr"/>
                      <a:r>
                        <a:rPr lang="en-US" dirty="0" smtClean="0"/>
                        <a:t>Ideas</a:t>
                      </a:r>
                      <a:endParaRPr lang="en-US" dirty="0"/>
                    </a:p>
                  </a:txBody>
                  <a:tcPr/>
                </a:tc>
                <a:tc>
                  <a:txBody>
                    <a:bodyPr/>
                    <a:lstStyle/>
                    <a:p>
                      <a:pPr algn="ctr"/>
                      <a:r>
                        <a:rPr lang="en-US" sz="1400" dirty="0" smtClean="0"/>
                        <a:t>Organization</a:t>
                      </a:r>
                      <a:endParaRPr lang="en-US" sz="1400" dirty="0"/>
                    </a:p>
                  </a:txBody>
                  <a:tcPr/>
                </a:tc>
                <a:tc>
                  <a:txBody>
                    <a:bodyPr/>
                    <a:lstStyle/>
                    <a:p>
                      <a:pPr algn="ctr"/>
                      <a:r>
                        <a:rPr lang="en-US" dirty="0" smtClean="0"/>
                        <a:t>Voice</a:t>
                      </a:r>
                      <a:endParaRPr lang="en-US" dirty="0"/>
                    </a:p>
                  </a:txBody>
                  <a:tcPr/>
                </a:tc>
                <a:tc>
                  <a:txBody>
                    <a:bodyPr/>
                    <a:lstStyle/>
                    <a:p>
                      <a:pPr algn="ctr"/>
                      <a:r>
                        <a:rPr lang="en-US" dirty="0" smtClean="0"/>
                        <a:t>Word Choice</a:t>
                      </a:r>
                      <a:endParaRPr lang="en-US" dirty="0"/>
                    </a:p>
                  </a:txBody>
                  <a:tcPr/>
                </a:tc>
                <a:tc>
                  <a:txBody>
                    <a:bodyPr/>
                    <a:lstStyle/>
                    <a:p>
                      <a:pPr algn="ctr"/>
                      <a:r>
                        <a:rPr lang="en-US" dirty="0" smtClean="0"/>
                        <a:t>Sentence</a:t>
                      </a:r>
                    </a:p>
                    <a:p>
                      <a:pPr algn="ctr"/>
                      <a:r>
                        <a:rPr lang="en-US" dirty="0" smtClean="0"/>
                        <a:t>Fluency</a:t>
                      </a:r>
                      <a:endParaRPr lang="en-US" dirty="0"/>
                    </a:p>
                  </a:txBody>
                  <a:tcPr/>
                </a:tc>
                <a:tc>
                  <a:txBody>
                    <a:bodyPr/>
                    <a:lstStyle/>
                    <a:p>
                      <a:pPr algn="ctr"/>
                      <a:r>
                        <a:rPr lang="en-US" sz="1400" dirty="0" smtClean="0"/>
                        <a:t>Conventions</a:t>
                      </a:r>
                      <a:endParaRPr lang="en-US" sz="1400" dirty="0"/>
                    </a:p>
                  </a:txBody>
                  <a:tcPr/>
                </a:tc>
              </a:tr>
              <a:tr h="1469231">
                <a:tc>
                  <a:txBody>
                    <a:bodyPr/>
                    <a:lstStyle/>
                    <a:p>
                      <a:pPr algn="ctr"/>
                      <a:r>
                        <a:rPr lang="en-US" sz="2800" dirty="0" smtClean="0"/>
                        <a:t>2</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4</a:t>
                      </a:r>
                      <a:endParaRPr lang="en-US" sz="2800" dirty="0"/>
                    </a:p>
                  </a:txBody>
                  <a:tcPr/>
                </a:tc>
              </a:tr>
            </a:tbl>
          </a:graphicData>
        </a:graphic>
      </p:graphicFrame>
      <p:sp>
        <p:nvSpPr>
          <p:cNvPr id="3" name="Title 2"/>
          <p:cNvSpPr>
            <a:spLocks noGrp="1"/>
          </p:cNvSpPr>
          <p:nvPr>
            <p:ph type="title"/>
          </p:nvPr>
        </p:nvSpPr>
        <p:spPr/>
        <p:txBody>
          <a:bodyPr/>
          <a:lstStyle/>
          <a:p>
            <a:pPr algn="ctr"/>
            <a:r>
              <a:rPr lang="en-US" dirty="0" smtClean="0"/>
              <a:t>Redwoods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15979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728662">
                <a:tc>
                  <a:txBody>
                    <a:bodyPr/>
                    <a:lstStyle/>
                    <a:p>
                      <a:pPr algn="ctr"/>
                      <a:r>
                        <a:rPr lang="en-US" dirty="0" smtClean="0"/>
                        <a:t>Ideas</a:t>
                      </a:r>
                      <a:endParaRPr lang="en-US" dirty="0"/>
                    </a:p>
                  </a:txBody>
                  <a:tcPr/>
                </a:tc>
                <a:tc>
                  <a:txBody>
                    <a:bodyPr/>
                    <a:lstStyle/>
                    <a:p>
                      <a:pPr algn="ctr"/>
                      <a:r>
                        <a:rPr lang="en-US" sz="1400" dirty="0" smtClean="0"/>
                        <a:t>Organization</a:t>
                      </a:r>
                      <a:endParaRPr lang="en-US" sz="1400" dirty="0"/>
                    </a:p>
                  </a:txBody>
                  <a:tcPr/>
                </a:tc>
                <a:tc>
                  <a:txBody>
                    <a:bodyPr/>
                    <a:lstStyle/>
                    <a:p>
                      <a:pPr algn="ctr"/>
                      <a:r>
                        <a:rPr lang="en-US" dirty="0" smtClean="0"/>
                        <a:t>Voice</a:t>
                      </a:r>
                      <a:endParaRPr lang="en-US" dirty="0"/>
                    </a:p>
                  </a:txBody>
                  <a:tcPr/>
                </a:tc>
                <a:tc>
                  <a:txBody>
                    <a:bodyPr/>
                    <a:lstStyle/>
                    <a:p>
                      <a:pPr algn="ctr"/>
                      <a:r>
                        <a:rPr lang="en-US" dirty="0" smtClean="0"/>
                        <a:t>Word</a:t>
                      </a:r>
                      <a:r>
                        <a:rPr lang="en-US" baseline="0" dirty="0" smtClean="0"/>
                        <a:t> Choice</a:t>
                      </a:r>
                      <a:endParaRPr lang="en-US" dirty="0"/>
                    </a:p>
                  </a:txBody>
                  <a:tcPr/>
                </a:tc>
                <a:tc>
                  <a:txBody>
                    <a:bodyPr/>
                    <a:lstStyle/>
                    <a:p>
                      <a:pPr algn="ctr"/>
                      <a:r>
                        <a:rPr lang="en-US" dirty="0" smtClean="0"/>
                        <a:t>Sentence</a:t>
                      </a:r>
                    </a:p>
                    <a:p>
                      <a:pPr algn="ctr"/>
                      <a:r>
                        <a:rPr lang="en-US" dirty="0" smtClean="0"/>
                        <a:t>Fluency</a:t>
                      </a:r>
                      <a:endParaRPr lang="en-US" dirty="0"/>
                    </a:p>
                  </a:txBody>
                  <a:tcPr/>
                </a:tc>
                <a:tc>
                  <a:txBody>
                    <a:bodyPr/>
                    <a:lstStyle/>
                    <a:p>
                      <a:pPr algn="ctr"/>
                      <a:r>
                        <a:rPr lang="en-US" sz="1400" dirty="0" smtClean="0"/>
                        <a:t>Conventions</a:t>
                      </a:r>
                      <a:endParaRPr lang="en-US" sz="1400" dirty="0"/>
                    </a:p>
                  </a:txBody>
                  <a:tcPr/>
                </a:tc>
              </a:tr>
              <a:tr h="1431131">
                <a:tc>
                  <a:txBody>
                    <a:bodyPr/>
                    <a:lstStyle/>
                    <a:p>
                      <a:pPr algn="ctr"/>
                      <a:r>
                        <a:rPr lang="en-US" sz="2800" dirty="0" smtClean="0"/>
                        <a:t>4/5</a:t>
                      </a:r>
                      <a:endParaRPr lang="en-US" sz="2800" dirty="0"/>
                    </a:p>
                  </a:txBody>
                  <a:tcPr/>
                </a:tc>
                <a:tc>
                  <a:txBody>
                    <a:bodyPr/>
                    <a:lstStyle/>
                    <a:p>
                      <a:pPr algn="ctr"/>
                      <a:r>
                        <a:rPr lang="en-US" sz="2800" dirty="0" smtClean="0"/>
                        <a:t>4</a:t>
                      </a:r>
                      <a:endParaRPr lang="en-US" sz="2800" dirty="0"/>
                    </a:p>
                  </a:txBody>
                  <a:tcPr/>
                </a:tc>
                <a:tc>
                  <a:txBody>
                    <a:bodyPr/>
                    <a:lstStyle/>
                    <a:p>
                      <a:pPr algn="ctr"/>
                      <a:r>
                        <a:rPr lang="en-US" sz="2800" dirty="0" smtClean="0"/>
                        <a:t>6</a:t>
                      </a:r>
                      <a:endParaRPr lang="en-US" sz="2800" dirty="0"/>
                    </a:p>
                  </a:txBody>
                  <a:tcPr/>
                </a:tc>
                <a:tc>
                  <a:txBody>
                    <a:bodyPr/>
                    <a:lstStyle/>
                    <a:p>
                      <a:pPr algn="ctr"/>
                      <a:r>
                        <a:rPr lang="en-US" sz="2800" dirty="0" smtClean="0"/>
                        <a:t>4</a:t>
                      </a:r>
                      <a:endParaRPr lang="en-US" sz="2800" dirty="0"/>
                    </a:p>
                  </a:txBody>
                  <a:tcPr/>
                </a:tc>
                <a:tc>
                  <a:txBody>
                    <a:bodyPr/>
                    <a:lstStyle/>
                    <a:p>
                      <a:pPr algn="ctr"/>
                      <a:r>
                        <a:rPr lang="en-US" sz="2800" dirty="0" smtClean="0"/>
                        <a:t>4</a:t>
                      </a:r>
                      <a:endParaRPr lang="en-US" sz="2800" dirty="0"/>
                    </a:p>
                  </a:txBody>
                  <a:tcPr/>
                </a:tc>
                <a:tc>
                  <a:txBody>
                    <a:bodyPr/>
                    <a:lstStyle/>
                    <a:p>
                      <a:pPr algn="ctr"/>
                      <a:r>
                        <a:rPr lang="en-US" sz="2800" dirty="0" smtClean="0"/>
                        <a:t>2/3</a:t>
                      </a:r>
                      <a:endParaRPr lang="en-US" sz="2800" dirty="0"/>
                    </a:p>
                  </a:txBody>
                  <a:tcPr/>
                </a:tc>
              </a:tr>
            </a:tbl>
          </a:graphicData>
        </a:graphic>
      </p:graphicFrame>
      <p:sp>
        <p:nvSpPr>
          <p:cNvPr id="3" name="Title 2"/>
          <p:cNvSpPr>
            <a:spLocks noGrp="1"/>
          </p:cNvSpPr>
          <p:nvPr>
            <p:ph type="title"/>
          </p:nvPr>
        </p:nvSpPr>
        <p:spPr/>
        <p:txBody>
          <a:bodyPr/>
          <a:lstStyle/>
          <a:p>
            <a:pPr algn="ctr"/>
            <a:r>
              <a:rPr lang="en-US" dirty="0" smtClean="0"/>
              <a:t>Fox</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dirty="0" smtClean="0"/>
              <a:t>Unfortunately, we don’t always agree on these characteristics and sometimes it is difficult to give an overall impression of what we liked or didn’t like about the writing.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Take a look at the following pieces and read and add to the tables that </a:t>
            </a:r>
            <a:r>
              <a:rPr lang="en-US" dirty="0" smtClean="0"/>
              <a:t>list </a:t>
            </a:r>
            <a:r>
              <a:rPr lang="en-US" dirty="0" smtClean="0"/>
              <a:t>each piece’s strengths and weaknesses</a:t>
            </a:r>
            <a:endParaRPr lang="en-US" dirty="0"/>
          </a:p>
        </p:txBody>
      </p:sp>
      <p:sp>
        <p:nvSpPr>
          <p:cNvPr id="5" name="Title 4"/>
          <p:cNvSpPr>
            <a:spLocks noGrp="1"/>
          </p:cNvSpPr>
          <p:nvPr>
            <p:ph type="title"/>
          </p:nvPr>
        </p:nvSpPr>
        <p:spPr/>
        <p:txBody>
          <a:bodyPr/>
          <a:lstStyle/>
          <a:p>
            <a:r>
              <a:rPr lang="en-US" dirty="0" smtClean="0"/>
              <a:t>Try it yourself…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10000"/>
          </a:bodyPr>
          <a:lstStyle/>
          <a:p>
            <a:pPr>
              <a:buNone/>
            </a:pPr>
            <a:r>
              <a:rPr lang="en-US" b="1" dirty="0"/>
              <a:t> </a:t>
            </a:r>
            <a:endParaRPr lang="en-US" dirty="0"/>
          </a:p>
          <a:p>
            <a:pPr>
              <a:buNone/>
            </a:pPr>
            <a:r>
              <a:rPr lang="en-US" dirty="0" smtClean="0"/>
              <a:t>	Last </a:t>
            </a:r>
            <a:r>
              <a:rPr lang="en-US" dirty="0"/>
              <a:t>year, we went on a vacation and we had a wonderful time. The weather was sunny and warm and there was lots to do, so we were never bored.</a:t>
            </a:r>
          </a:p>
          <a:p>
            <a:pPr>
              <a:buNone/>
            </a:pPr>
            <a:r>
              <a:rPr lang="en-US" dirty="0"/>
              <a:t>	</a:t>
            </a:r>
            <a:r>
              <a:rPr lang="en-US" dirty="0" smtClean="0"/>
              <a:t>	My </a:t>
            </a:r>
            <a:r>
              <a:rPr lang="en-US" dirty="0"/>
              <a:t>parents visited friends and took pictures for their friends back home. My brother and I swam and also hiked in the woods. When we got tired of that, we just ate and had a wonderful time.</a:t>
            </a:r>
          </a:p>
          <a:p>
            <a:pPr>
              <a:buNone/>
            </a:pPr>
            <a:r>
              <a:rPr lang="en-US" dirty="0"/>
              <a:t>	</a:t>
            </a:r>
            <a:r>
              <a:rPr lang="en-US" dirty="0" smtClean="0"/>
              <a:t>	It </a:t>
            </a:r>
            <a:r>
              <a:rPr lang="en-US" dirty="0"/>
              <a:t>was exciting and fun to be together as a family and to do things together. I love my family and this is a time that I will remember for a long time. I hope we will go back again next year for more fun and an even better time than we had this year.</a:t>
            </a:r>
          </a:p>
          <a:p>
            <a:endParaRPr lang="en-US" dirty="0"/>
          </a:p>
        </p:txBody>
      </p:sp>
      <p:sp>
        <p:nvSpPr>
          <p:cNvPr id="4" name="Title 3"/>
          <p:cNvSpPr>
            <a:spLocks noGrp="1"/>
          </p:cNvSpPr>
          <p:nvPr>
            <p:ph type="title"/>
          </p:nvPr>
        </p:nvSpPr>
        <p:spPr/>
        <p:txBody>
          <a:bodyPr/>
          <a:lstStyle/>
          <a:p>
            <a:r>
              <a:rPr lang="en-US" dirty="0" smtClean="0"/>
              <a:t>Redwoods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1" y="457200"/>
          <a:ext cx="7696200" cy="6084626"/>
        </p:xfrm>
        <a:graphic>
          <a:graphicData uri="http://schemas.openxmlformats.org/drawingml/2006/table">
            <a:tbl>
              <a:tblPr/>
              <a:tblGrid>
                <a:gridCol w="3886200"/>
                <a:gridCol w="3810000"/>
              </a:tblGrid>
              <a:tr h="762000">
                <a:tc>
                  <a:txBody>
                    <a:bodyPr/>
                    <a:lstStyle/>
                    <a:p>
                      <a:pPr marL="0" marR="0" algn="ctr">
                        <a:spcAft>
                          <a:spcPts val="1200"/>
                        </a:spcAft>
                      </a:pPr>
                      <a:r>
                        <a:rPr lang="en-US" sz="2000" dirty="0">
                          <a:latin typeface="Maiandra GD"/>
                          <a:ea typeface="Times New Roman"/>
                          <a:cs typeface="Optima"/>
                        </a:rPr>
                        <a:t>Strengths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Aft>
                          <a:spcPts val="1200"/>
                        </a:spcAft>
                      </a:pPr>
                      <a:r>
                        <a:rPr lang="en-US" sz="2000" dirty="0">
                          <a:latin typeface="Maiandra GD"/>
                          <a:ea typeface="Times New Roman"/>
                          <a:cs typeface="Optima"/>
                        </a:rPr>
                        <a:t>Weaknesses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26">
                <a:tc>
                  <a:txBody>
                    <a:bodyPr/>
                    <a:lstStyle/>
                    <a:p>
                      <a:pPr marL="0" marR="0">
                        <a:spcAft>
                          <a:spcPts val="1200"/>
                        </a:spcAft>
                      </a:pPr>
                      <a:r>
                        <a:rPr lang="en-US" sz="2000" dirty="0">
                          <a:latin typeface="Optima"/>
                          <a:ea typeface="Times New Roman"/>
                          <a:cs typeface="Optima"/>
                        </a:rPr>
                        <a:t>Perfect grammar (spelling, punctuation, capitalization)</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Correct use of paragraphing</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Clear main idea</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Easy to follow narrative</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Has a title</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Aft>
                          <a:spcPts val="1200"/>
                        </a:spcAft>
                      </a:pPr>
                      <a:r>
                        <a:rPr lang="en-US" sz="2000" dirty="0">
                          <a:latin typeface="Optima"/>
                          <a:ea typeface="Times New Roman"/>
                          <a:cs typeface="Optima"/>
                        </a:rPr>
                        <a:t>Simplistic and boring</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Few details</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Simplistic grammar, no risks or sophistication</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Repetitive vocabulary with weak verbs and adjectives</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Little sense of who is speaking</a:t>
                      </a:r>
                      <a:endParaRPr lang="en-US" sz="2000" dirty="0">
                        <a:latin typeface="Calibri"/>
                        <a:ea typeface="Times New Roman"/>
                        <a:cs typeface="Times New Roman"/>
                      </a:endParaRPr>
                    </a:p>
                    <a:p>
                      <a:pPr marL="0" marR="0">
                        <a:spcAft>
                          <a:spcPts val="1200"/>
                        </a:spcAft>
                      </a:pPr>
                      <a:r>
                        <a:rPr lang="en-US" sz="2000" dirty="0">
                          <a:latin typeface="Optima"/>
                          <a:ea typeface="Times New Roman"/>
                          <a:cs typeface="Optima"/>
                        </a:rPr>
                        <a:t>Title does not clearly reveal main idea</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5562600"/>
          </a:xfrm>
        </p:spPr>
        <p:txBody>
          <a:bodyPr>
            <a:noAutofit/>
          </a:bodyPr>
          <a:lstStyle/>
          <a:p>
            <a:r>
              <a:rPr lang="en-US" sz="1200" dirty="0">
                <a:latin typeface="Maiandra GD" pitchFamily="34" charset="0"/>
              </a:rPr>
              <a:t>I don’t get along with people to good, and sometimes I am alone for a long </a:t>
            </a:r>
            <a:r>
              <a:rPr lang="en-US" sz="1200" dirty="0" err="1">
                <a:latin typeface="Maiandra GD" pitchFamily="34" charset="0"/>
              </a:rPr>
              <a:t>time.When</a:t>
            </a:r>
            <a:r>
              <a:rPr lang="en-US" sz="1200" dirty="0">
                <a:latin typeface="Maiandra GD" pitchFamily="34" charset="0"/>
              </a:rPr>
              <a:t> I am alone, I like to walk to forests and places where only me and </a:t>
            </a:r>
            <a:r>
              <a:rPr lang="en-US" sz="1200" dirty="0" err="1">
                <a:latin typeface="Maiandra GD" pitchFamily="34" charset="0"/>
              </a:rPr>
              <a:t>theanimals</a:t>
            </a:r>
            <a:r>
              <a:rPr lang="en-US" sz="1200" dirty="0">
                <a:latin typeface="Maiandra GD" pitchFamily="34" charset="0"/>
              </a:rPr>
              <a:t> are. My best friend is God, but when I don’t believe he’s around sometime’s, my dog stands in. We do every thing together. Hunt, fish, walk, eat and sleep together. My dog’s name is Fox, ‘cause he looks like an Arctic Fox. Fox and I used to live in this house with a pond behind. That pond was our property. The only thing allowed on it (that we allowed) was ducks &amp; fish.</a:t>
            </a:r>
          </a:p>
          <a:p>
            <a:r>
              <a:rPr lang="en-US" sz="1200" dirty="0">
                <a:latin typeface="Maiandra GD" pitchFamily="34" charset="0"/>
              </a:rPr>
              <a:t>	If another person or dog would even look like going near that place, Fox and I would run them off in a frenzy. There was a lot of rocks around, so I would build forts and traps for any body even daring to come near. The pond had a bridge that was shaded by willows, so on a hot day me and Fox would sit on that bridge &amp; soak our feet, well, I would soak my feet, Fox just </a:t>
            </a:r>
            <a:r>
              <a:rPr lang="en-US" sz="1200" dirty="0" err="1">
                <a:latin typeface="Maiandra GD" pitchFamily="34" charset="0"/>
              </a:rPr>
              <a:t>kinda</a:t>
            </a:r>
            <a:r>
              <a:rPr lang="en-US" sz="1200" dirty="0">
                <a:latin typeface="Maiandra GD" pitchFamily="34" charset="0"/>
              </a:rPr>
              <a:t> jumped in.</a:t>
            </a:r>
          </a:p>
          <a:p>
            <a:r>
              <a:rPr lang="en-US" sz="1200" dirty="0">
                <a:latin typeface="Maiandra GD" pitchFamily="34" charset="0"/>
              </a:rPr>
              <a:t>	At night, the pond was alive with frogs, so I would invite this kid over, (he was a guy like me) and catch frogs. After we had a couple each, we would pick the best looking one out of our group and race them. The winner gets the other guys frog.</a:t>
            </a:r>
          </a:p>
          <a:p>
            <a:r>
              <a:rPr lang="en-US" sz="1200" dirty="0">
                <a:latin typeface="Maiandra GD" pitchFamily="34" charset="0"/>
              </a:rPr>
              <a:t>	In the winter, the pond would freeze over, and I got my </a:t>
            </a:r>
            <a:r>
              <a:rPr lang="en-US" sz="1200" dirty="0" err="1">
                <a:latin typeface="Maiandra GD" pitchFamily="34" charset="0"/>
              </a:rPr>
              <a:t>iceskates</a:t>
            </a:r>
            <a:r>
              <a:rPr lang="en-US" sz="1200" dirty="0">
                <a:latin typeface="Maiandra GD" pitchFamily="34" charset="0"/>
              </a:rPr>
              <a:t> out. The </a:t>
            </a:r>
            <a:r>
              <a:rPr lang="en-US" sz="1200" dirty="0" err="1">
                <a:latin typeface="Maiandra GD" pitchFamily="34" charset="0"/>
              </a:rPr>
              <a:t>ponwas</a:t>
            </a:r>
            <a:r>
              <a:rPr lang="en-US" sz="1200" dirty="0">
                <a:latin typeface="Maiandra GD" pitchFamily="34" charset="0"/>
              </a:rPr>
              <a:t> now an ice skating rink. Fox would chase me as I went round &amp; round the </a:t>
            </a:r>
            <a:r>
              <a:rPr lang="en-US" sz="1200" dirty="0" err="1">
                <a:latin typeface="Maiandra GD" pitchFamily="34" charset="0"/>
              </a:rPr>
              <a:t>pond.After</a:t>
            </a:r>
            <a:r>
              <a:rPr lang="en-US" sz="1200" dirty="0">
                <a:latin typeface="Maiandra GD" pitchFamily="34" charset="0"/>
              </a:rPr>
              <a:t> about a year, I was riding my bike </a:t>
            </a:r>
            <a:r>
              <a:rPr lang="en-US" sz="1200" dirty="0" err="1">
                <a:latin typeface="Maiandra GD" pitchFamily="34" charset="0"/>
              </a:rPr>
              <a:t>patroling</a:t>
            </a:r>
            <a:r>
              <a:rPr lang="en-US" sz="1200" dirty="0">
                <a:latin typeface="Maiandra GD" pitchFamily="34" charset="0"/>
              </a:rPr>
              <a:t> the area around the pond. With Fox at my side, I raced downhill toward the pond. I tried to stop, but my back tire went into a skid. I went face first into murky, shadowy waters. When I went down, a minute later I felt something pull on my shirt, I grabbed it, not knowing what to think, when I hit the surface, I saw that it was Fox, pulling on my shirt as if he was trying to save me. He was to little to save me if I was really drowning, but it was the thought that counts, I owe him one.</a:t>
            </a:r>
          </a:p>
          <a:p>
            <a:r>
              <a:rPr lang="en-US" sz="1200" dirty="0">
                <a:latin typeface="Maiandra GD" pitchFamily="34" charset="0"/>
              </a:rPr>
              <a:t>	Another year passed. One day my mom got home from the store, and she bought me a rubber raft. It was just a cheap one, but it was mine. I blew it up with a tire pump. It was just the right size for me &amp; Fox. Out of respect for Fox, I named it the USS Fox and christened it right in the pond.</a:t>
            </a:r>
          </a:p>
          <a:p>
            <a:r>
              <a:rPr lang="en-US" sz="1200" dirty="0">
                <a:latin typeface="Maiandra GD" pitchFamily="34" charset="0"/>
              </a:rPr>
              <a:t>	On sunny days, I would take the raft out &amp; lay in the sun with Fox on my legs. 	One day, when I was asleep in the raft, the wind blew pretty hard and blew my raft right into a bunch of sticks and rocks, the USS Fox was given a sad salute, and then was no more.</a:t>
            </a:r>
          </a:p>
          <a:p>
            <a:r>
              <a:rPr lang="en-US" sz="1200" dirty="0">
                <a:latin typeface="Maiandra GD" pitchFamily="34" charset="0"/>
              </a:rPr>
              <a:t>	Another year passed, and this would be our last year by the pond. I admired and respected that pond more than I ever did that year. But, at long last, all good things must come to an end, we moved to another town. Fox &amp; I still visit the pond, but it’ll never be like them 3 years when she was mine.</a:t>
            </a:r>
          </a:p>
          <a:p>
            <a:pPr>
              <a:buNone/>
            </a:pPr>
            <a:endParaRPr lang="en-US" sz="1200" dirty="0">
              <a:latin typeface="Maiandra GD" pitchFamily="34" charset="0"/>
            </a:endParaRPr>
          </a:p>
        </p:txBody>
      </p:sp>
      <p:sp>
        <p:nvSpPr>
          <p:cNvPr id="2" name="Title 1"/>
          <p:cNvSpPr>
            <a:spLocks noGrp="1"/>
          </p:cNvSpPr>
          <p:nvPr>
            <p:ph type="title"/>
          </p:nvPr>
        </p:nvSpPr>
        <p:spPr>
          <a:xfrm>
            <a:off x="457200" y="274638"/>
            <a:ext cx="8229600" cy="868362"/>
          </a:xfrm>
        </p:spPr>
        <p:txBody>
          <a:bodyPr/>
          <a:lstStyle/>
          <a:p>
            <a:r>
              <a:rPr lang="en-US" dirty="0" smtClean="0"/>
              <a:t>Fox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762000"/>
          <a:ext cx="7391400" cy="5257800"/>
        </p:xfrm>
        <a:graphic>
          <a:graphicData uri="http://schemas.openxmlformats.org/drawingml/2006/table">
            <a:tbl>
              <a:tblPr/>
              <a:tblGrid>
                <a:gridCol w="3695700"/>
                <a:gridCol w="3695700"/>
              </a:tblGrid>
              <a:tr h="468849">
                <a:tc>
                  <a:txBody>
                    <a:bodyPr/>
                    <a:lstStyle/>
                    <a:p>
                      <a:pPr marL="0" marR="0" algn="ctr">
                        <a:spcAft>
                          <a:spcPts val="1200"/>
                        </a:spcAft>
                      </a:pPr>
                      <a:r>
                        <a:rPr lang="en-US" sz="1600" dirty="0">
                          <a:latin typeface="Maiandra GD"/>
                          <a:ea typeface="Times New Roman"/>
                          <a:cs typeface="Optima"/>
                        </a:rPr>
                        <a:t>Strengths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Aft>
                          <a:spcPts val="1200"/>
                        </a:spcAft>
                      </a:pPr>
                      <a:r>
                        <a:rPr lang="en-US" sz="1600" dirty="0">
                          <a:latin typeface="Maiandra GD"/>
                          <a:ea typeface="Times New Roman"/>
                          <a:cs typeface="Optima"/>
                        </a:rPr>
                        <a:t>Weaknesses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8951">
                <a:tc>
                  <a:txBody>
                    <a:bodyPr/>
                    <a:lstStyle/>
                    <a:p>
                      <a:pPr marL="0" marR="0">
                        <a:spcAft>
                          <a:spcPts val="1200"/>
                        </a:spcAft>
                      </a:pPr>
                      <a:r>
                        <a:rPr lang="en-US" sz="1600" dirty="0">
                          <a:latin typeface="Cambria"/>
                          <a:ea typeface="Times New Roman"/>
                          <a:cs typeface="Optima"/>
                        </a:rPr>
                        <a:t>Engaging!!  Strong sense of voice – narrator jumps off the page and “speaks” to you</a:t>
                      </a:r>
                      <a:endParaRPr lang="en-US" sz="1600" dirty="0">
                        <a:latin typeface="Calibri"/>
                        <a:ea typeface="Times New Roman"/>
                        <a:cs typeface="Times New Roman"/>
                      </a:endParaRPr>
                    </a:p>
                    <a:p>
                      <a:pPr marL="0" marR="0">
                        <a:spcAft>
                          <a:spcPts val="1200"/>
                        </a:spcAft>
                      </a:pPr>
                      <a:r>
                        <a:rPr lang="en-US" sz="1600" dirty="0">
                          <a:latin typeface="Cambria"/>
                          <a:ea typeface="Times New Roman"/>
                          <a:cs typeface="Optima"/>
                        </a:rPr>
                        <a:t>Some interesting word choice “in a frenzy” and “sad salute”</a:t>
                      </a:r>
                      <a:endParaRPr lang="en-US" sz="1600" dirty="0">
                        <a:latin typeface="Calibri"/>
                        <a:ea typeface="Times New Roman"/>
                        <a:cs typeface="Times New Roman"/>
                      </a:endParaRPr>
                    </a:p>
                    <a:p>
                      <a:pPr marL="0" marR="0">
                        <a:spcAft>
                          <a:spcPts val="1200"/>
                        </a:spcAft>
                      </a:pPr>
                      <a:r>
                        <a:rPr lang="en-US" sz="1600" dirty="0">
                          <a:latin typeface="Cambria"/>
                          <a:ea typeface="Times New Roman"/>
                          <a:cs typeface="Optima"/>
                        </a:rPr>
                        <a:t>Some very specific details used to develop main ideas</a:t>
                      </a:r>
                      <a:endParaRPr lang="en-US" sz="1600" dirty="0">
                        <a:latin typeface="Calibri"/>
                        <a:ea typeface="Times New Roman"/>
                        <a:cs typeface="Times New Roman"/>
                      </a:endParaRPr>
                    </a:p>
                    <a:p>
                      <a:pPr marL="0" marR="0">
                        <a:spcAft>
                          <a:spcPts val="1200"/>
                        </a:spcAft>
                      </a:pPr>
                      <a:r>
                        <a:rPr lang="en-US" sz="1600" dirty="0">
                          <a:latin typeface="Cambria"/>
                          <a:ea typeface="Times New Roman"/>
                          <a:cs typeface="Optima"/>
                        </a:rPr>
                        <a:t>Read aloud, the piece has a colloquial fluency and natural conversational flow</a:t>
                      </a:r>
                      <a:endParaRPr lang="en-US" sz="1600" dirty="0">
                        <a:latin typeface="Calibri"/>
                        <a:ea typeface="Times New Roman"/>
                        <a:cs typeface="Times New Roman"/>
                      </a:endParaRPr>
                    </a:p>
                    <a:p>
                      <a:pPr marL="0" marR="0">
                        <a:spcAft>
                          <a:spcPts val="1200"/>
                        </a:spcAft>
                      </a:pPr>
                      <a:r>
                        <a:rPr lang="en-US" sz="1600" dirty="0">
                          <a:latin typeface="Cambria"/>
                          <a:ea typeface="Times New Roman"/>
                          <a:cs typeface="Optima"/>
                        </a:rPr>
                        <a:t>Some glimmers of insight: “My best friend is God, but when I don’t believe he’s around sometime’s, my dog stands in.”</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Aft>
                          <a:spcPts val="1200"/>
                        </a:spcAft>
                      </a:pPr>
                      <a:r>
                        <a:rPr lang="en-US" sz="1600" dirty="0">
                          <a:latin typeface="Cambria"/>
                          <a:ea typeface="Times New Roman"/>
                          <a:cs typeface="Optima"/>
                        </a:rPr>
                        <a:t>Weak grammar (poor spelling, run-on sentences and fragments, random punctuation and capitalization)</a:t>
                      </a:r>
                      <a:endParaRPr lang="en-US" sz="1600" dirty="0">
                        <a:latin typeface="Calibri"/>
                        <a:ea typeface="Times New Roman"/>
                        <a:cs typeface="Times New Roman"/>
                      </a:endParaRPr>
                    </a:p>
                    <a:p>
                      <a:pPr marL="0" marR="0">
                        <a:spcAft>
                          <a:spcPts val="1200"/>
                        </a:spcAft>
                      </a:pPr>
                      <a:r>
                        <a:rPr lang="en-US" sz="1600" dirty="0">
                          <a:latin typeface="Cambria"/>
                          <a:ea typeface="Times New Roman"/>
                          <a:cs typeface="Optima"/>
                        </a:rPr>
                        <a:t>Paragraphing is problematic and not accurately broken down in places</a:t>
                      </a:r>
                      <a:endParaRPr lang="en-US" sz="1600" dirty="0">
                        <a:latin typeface="Calibri"/>
                        <a:ea typeface="Times New Roman"/>
                        <a:cs typeface="Times New Roman"/>
                      </a:endParaRPr>
                    </a:p>
                    <a:p>
                      <a:pPr marL="0" marR="0">
                        <a:spcAft>
                          <a:spcPts val="1200"/>
                        </a:spcAft>
                      </a:pPr>
                      <a:r>
                        <a:rPr lang="en-US" sz="1600" dirty="0">
                          <a:latin typeface="Cambria"/>
                          <a:ea typeface="Times New Roman"/>
                          <a:cs typeface="Optima"/>
                        </a:rPr>
                        <a:t>Piece can be difficult to read aloud due to poor grammatical cues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Obviously, both pieces have different strengths and weaknesses and each writer would need specific feedback in order to improve his or her writing.</a:t>
            </a:r>
            <a:endParaRPr lang="en-US" dirty="0"/>
          </a:p>
        </p:txBody>
      </p:sp>
      <p:sp>
        <p:nvSpPr>
          <p:cNvPr id="2" name="Title 1"/>
          <p:cNvSpPr>
            <a:spLocks noGrp="1"/>
          </p:cNvSpPr>
          <p:nvPr>
            <p:ph type="title"/>
          </p:nvPr>
        </p:nvSpPr>
        <p:spPr/>
        <p:txBody>
          <a:bodyPr/>
          <a:lstStyle/>
          <a:p>
            <a:r>
              <a:rPr lang="en-US" dirty="0" smtClean="0"/>
              <a:t>Summary…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TotalTime>
  <Words>566</Words>
  <Application>Microsoft Office PowerPoint</Application>
  <PresentationFormat>On-screen Show (4:3)</PresentationFormat>
  <Paragraphs>108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6+1 Traits Model for Writing</vt:lpstr>
      <vt:lpstr>Introduction</vt:lpstr>
      <vt:lpstr>Slide 3</vt:lpstr>
      <vt:lpstr>Try it yourself…</vt:lpstr>
      <vt:lpstr>Redwoods</vt:lpstr>
      <vt:lpstr>Slide 6</vt:lpstr>
      <vt:lpstr>Fox</vt:lpstr>
      <vt:lpstr>Slide 8</vt:lpstr>
      <vt:lpstr>Summary…</vt:lpstr>
      <vt:lpstr>6+1 TRAITS</vt:lpstr>
      <vt:lpstr>Ideas</vt:lpstr>
      <vt:lpstr>Organization</vt:lpstr>
      <vt:lpstr>Voice</vt:lpstr>
      <vt:lpstr>Word Choice</vt:lpstr>
      <vt:lpstr>Sentence Fluency</vt:lpstr>
      <vt:lpstr>Conventions</vt:lpstr>
      <vt:lpstr>Presentation</vt:lpstr>
      <vt:lpstr>Rubrics</vt:lpstr>
      <vt:lpstr>Using the Rubrics:</vt:lpstr>
      <vt:lpstr>Redwoods</vt:lpstr>
      <vt:lpstr>Fox</vt:lpstr>
    </vt:vector>
  </TitlesOfParts>
  <Company>Nechako Lakes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6+1 Traits Model for Writing</dc:title>
  <dc:creator>lsilver</dc:creator>
  <cp:lastModifiedBy>mmadhok</cp:lastModifiedBy>
  <cp:revision>10</cp:revision>
  <dcterms:created xsi:type="dcterms:W3CDTF">2011-08-21T19:13:20Z</dcterms:created>
  <dcterms:modified xsi:type="dcterms:W3CDTF">2011-10-13T16:30:36Z</dcterms:modified>
</cp:coreProperties>
</file>